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7" r:id="rId2"/>
    <p:sldId id="259" r:id="rId3"/>
    <p:sldId id="327" r:id="rId4"/>
    <p:sldId id="328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292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25" r:id="rId35"/>
    <p:sldId id="32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65351-B0BA-4423-B960-C5131B7BF8A9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4CE2F-F37C-4B0B-BA80-F430A2047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14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EC07720-9AEB-4AEE-A9D6-2A5EDAF3E8AA}" type="slidenum">
              <a:rPr lang="en-US" sz="1200" smtClean="0">
                <a:solidFill>
                  <a:prstClr val="black"/>
                </a:solidFill>
              </a:rPr>
              <a:pPr eaLnBrk="1" hangingPunct="1"/>
              <a:t>19</a:t>
            </a:fld>
            <a:endParaRPr lang="en-US" sz="1200" smtClean="0">
              <a:solidFill>
                <a:prstClr val="black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def49aaa9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def49aaa9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642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051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536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88BAFE-0FC4-4153-8E1D-1A0AA5D043B2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04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0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60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598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16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102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7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23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AAEBB-1BF9-427D-8AAB-B3F3C4780A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D1284-C8C2-441D-A549-14010BC7B3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3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GYNAECOGICAL CANCERS: CLINICAL PRACTICE GUIDELINES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 Rema P</a:t>
            </a:r>
          </a:p>
          <a:p>
            <a:r>
              <a:rPr lang="en-US" dirty="0" smtClean="0"/>
              <a:t>Division of Gynaecological oncology</a:t>
            </a:r>
          </a:p>
          <a:p>
            <a:r>
              <a:rPr lang="en-US" dirty="0" smtClean="0"/>
              <a:t>RCC, Thiruvananthapuram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7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latin typeface="Verdana" pitchFamily="34" charset="0"/>
              </a:rPr>
              <a:t>Stage IB1,B2 and IIA1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lnSpc>
                <a:spcPct val="150000"/>
              </a:lnSpc>
              <a:defRPr/>
            </a:pPr>
            <a:r>
              <a:rPr lang="en-US" sz="2800" dirty="0" smtClean="0">
                <a:latin typeface="Verdana" pitchFamily="34" charset="0"/>
              </a:rPr>
              <a:t>Type C radical hysterectomy(RH) +pelvic lymph node dissection(BPLND)</a:t>
            </a:r>
          </a:p>
          <a:p>
            <a:pPr eaLnBrk="1" hangingPunct="1">
              <a:lnSpc>
                <a:spcPct val="150000"/>
              </a:lnSpc>
              <a:defRPr/>
            </a:pPr>
            <a:endParaRPr lang="en-US" sz="2800" dirty="0" smtClean="0">
              <a:latin typeface="Verdana" pitchFamily="34" charset="0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en-US" sz="2800" dirty="0" smtClean="0">
                <a:latin typeface="Verdana" pitchFamily="34" charset="0"/>
              </a:rPr>
              <a:t>Comparable results with surgery  and RT</a:t>
            </a:r>
          </a:p>
          <a:p>
            <a:pPr eaLnBrk="1" hangingPunct="1">
              <a:lnSpc>
                <a:spcPct val="150000"/>
              </a:lnSpc>
              <a:defRPr/>
            </a:pPr>
            <a:endParaRPr lang="en-US" sz="2800" dirty="0" smtClean="0">
              <a:latin typeface="Verdana" pitchFamily="34" charset="0"/>
            </a:endParaRPr>
          </a:p>
          <a:p>
            <a:pPr marL="109537" indent="0" eaLnBrk="1" hangingPunct="1">
              <a:lnSpc>
                <a:spcPct val="150000"/>
              </a:lnSpc>
              <a:buFont typeface="Wingdings 3" pitchFamily="18" charset="2"/>
              <a:buNone/>
              <a:defRPr/>
            </a:pPr>
            <a:endParaRPr lang="en-US" sz="28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7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542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b="25000"/>
          <a:stretch>
            <a:fillRect/>
          </a:stretch>
        </p:blipFill>
        <p:spPr>
          <a:xfrm>
            <a:off x="1371600" y="762000"/>
            <a:ext cx="6477000" cy="4800600"/>
          </a:xfrm>
          <a:noFill/>
        </p:spPr>
      </p:pic>
    </p:spTree>
    <p:extLst>
      <p:ext uri="{BB962C8B-B14F-4D97-AF65-F5344CB8AC3E}">
        <p14:creationId xmlns:p14="http://schemas.microsoft.com/office/powerpoint/2010/main" val="40778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 dirty="0" smtClean="0"/>
              <a:t>Imaging</a:t>
            </a:r>
            <a:endParaRPr lang="en-US" dirty="0"/>
          </a:p>
        </p:txBody>
      </p:sp>
      <p:sp>
        <p:nvSpPr>
          <p:cNvPr id="13314" name="Content Placeholder 1"/>
          <p:cNvSpPr>
            <a:spLocks noGrp="1"/>
          </p:cNvSpPr>
          <p:nvPr>
            <p:ph idx="1"/>
          </p:nvPr>
        </p:nvSpPr>
        <p:spPr>
          <a:xfrm>
            <a:off x="228600" y="1828799"/>
            <a:ext cx="3276600" cy="4038601"/>
          </a:xfrm>
          <a:ln>
            <a:solidFill>
              <a:schemeClr val="accent1"/>
            </a:solidFill>
          </a:ln>
        </p:spPr>
        <p:txBody>
          <a:bodyPr/>
          <a:lstStyle/>
          <a:p>
            <a:pPr marL="109537" indent="0" eaLnBrk="1" hangingPunct="1">
              <a:buFont typeface="Wingdings 3" pitchFamily="18" charset="2"/>
              <a:buNone/>
              <a:defRPr/>
            </a:pPr>
            <a:endParaRPr lang="en-US" sz="2400" dirty="0" smtClean="0">
              <a:latin typeface="Verdana" pitchFamily="34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Verdana" pitchFamily="34" charset="0"/>
              </a:rPr>
              <a:t>MRI</a:t>
            </a:r>
          </a:p>
          <a:p>
            <a:pPr eaLnBrk="1" hangingPunct="1">
              <a:defRPr/>
            </a:pPr>
            <a:endParaRPr lang="en-US" sz="2400" dirty="0" smtClean="0">
              <a:latin typeface="Verdana" pitchFamily="34" charset="0"/>
            </a:endParaRPr>
          </a:p>
          <a:p>
            <a:pPr lvl="1" eaLnBrk="1" hangingPunct="1">
              <a:defRPr/>
            </a:pPr>
            <a:r>
              <a:rPr lang="en-US" sz="2000" dirty="0" smtClean="0">
                <a:latin typeface="Verdana" pitchFamily="34" charset="0"/>
              </a:rPr>
              <a:t>Tumor size – 93% accuracy(Subak et. al)</a:t>
            </a:r>
          </a:p>
          <a:p>
            <a:pPr lvl="1" eaLnBrk="1" hangingPunct="1">
              <a:defRPr/>
            </a:pPr>
            <a:r>
              <a:rPr lang="en-US" sz="2000" dirty="0" smtClean="0">
                <a:latin typeface="Verdana" pitchFamily="34" charset="0"/>
              </a:rPr>
              <a:t>Stromal invasion –78% accuracy</a:t>
            </a:r>
          </a:p>
          <a:p>
            <a:pPr lvl="1" eaLnBrk="1" hangingPunct="1">
              <a:defRPr/>
            </a:pPr>
            <a:r>
              <a:rPr lang="en-US" sz="2000" dirty="0" smtClean="0">
                <a:latin typeface="Verdana" pitchFamily="34" charset="0"/>
              </a:rPr>
              <a:t>Parametrial invasion – 94% accuracy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71"/>
          <a:stretch/>
        </p:blipFill>
        <p:spPr bwMode="auto">
          <a:xfrm>
            <a:off x="3754582" y="2286000"/>
            <a:ext cx="5267325" cy="291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8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Treatment options</a:t>
            </a:r>
            <a:endParaRPr lang="en-US" dirty="0"/>
          </a:p>
        </p:txBody>
      </p:sp>
      <p:graphicFrame>
        <p:nvGraphicFramePr>
          <p:cNvPr id="4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506538"/>
              </p:ext>
            </p:extLst>
          </p:nvPr>
        </p:nvGraphicFramePr>
        <p:xfrm>
          <a:off x="609600" y="2057400"/>
          <a:ext cx="8229600" cy="3663949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10668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Cancer cervix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Treatment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Cure rate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6194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Early stage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+mn-ea"/>
                          <a:cs typeface="+mn-cs"/>
                        </a:rPr>
                        <a:t>(IB1,B2 and IIA1)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Surgery 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Radiation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90-100%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351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Advanced stage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Chemo-radiation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25-50%</a:t>
                      </a:r>
                    </a:p>
                  </a:txBody>
                  <a:tcPr marT="45724" marB="4572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9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09600"/>
            <a:ext cx="7086600" cy="1295400"/>
          </a:xfrm>
        </p:spPr>
        <p:txBody>
          <a:bodyPr/>
          <a:lstStyle/>
          <a:p>
            <a:r>
              <a:rPr lang="en-US" sz="3500" dirty="0"/>
              <a:t>Early Cervical Cancer-</a:t>
            </a:r>
            <a:br>
              <a:rPr lang="en-US" sz="3500" dirty="0"/>
            </a:br>
            <a:r>
              <a:rPr lang="en-US" sz="3500" dirty="0"/>
              <a:t>Surgery </a:t>
            </a:r>
            <a:r>
              <a:rPr lang="en-US" sz="3500" dirty="0" err="1"/>
              <a:t>vs</a:t>
            </a:r>
            <a:r>
              <a:rPr lang="en-US" sz="3500" dirty="0"/>
              <a:t> radiotherapy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438400"/>
            <a:ext cx="7543800" cy="2700337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accurate evaluation of disease</a:t>
            </a:r>
          </a:p>
          <a:p>
            <a:r>
              <a:rPr lang="en-US" dirty="0"/>
              <a:t>preservation of ovarian function</a:t>
            </a:r>
          </a:p>
          <a:p>
            <a:r>
              <a:rPr lang="en-US" dirty="0"/>
              <a:t>sexual function</a:t>
            </a:r>
          </a:p>
          <a:p>
            <a:r>
              <a:rPr lang="en-US" dirty="0"/>
              <a:t>complications amenable to treatment</a:t>
            </a:r>
          </a:p>
        </p:txBody>
      </p:sp>
    </p:spTree>
    <p:extLst>
      <p:ext uri="{BB962C8B-B14F-4D97-AF65-F5344CB8AC3E}">
        <p14:creationId xmlns:p14="http://schemas.microsoft.com/office/powerpoint/2010/main" val="91307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Surgery </a:t>
            </a:r>
            <a:r>
              <a:rPr lang="en-US" sz="3500" dirty="0" err="1"/>
              <a:t>vs</a:t>
            </a:r>
            <a:r>
              <a:rPr lang="en-US" sz="3500" dirty="0"/>
              <a:t> radiotherapy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600" dirty="0"/>
              <a:t>RT leads to progressive </a:t>
            </a:r>
            <a:r>
              <a:rPr lang="en-US" sz="2600" dirty="0" err="1"/>
              <a:t>obliterative</a:t>
            </a:r>
            <a:r>
              <a:rPr lang="en-US" sz="2600" dirty="0"/>
              <a:t> endarteritis leading to appearance of complications years after treatment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RT leads to vaginal </a:t>
            </a:r>
            <a:r>
              <a:rPr lang="en-US" sz="2600" dirty="0" err="1"/>
              <a:t>stenosis,mucosa</a:t>
            </a:r>
            <a:r>
              <a:rPr lang="en-US" sz="2600" dirty="0"/>
              <a:t> becomes thin and fragile</a:t>
            </a:r>
          </a:p>
          <a:p>
            <a:pPr>
              <a:lnSpc>
                <a:spcPct val="150000"/>
              </a:lnSpc>
            </a:pPr>
            <a:r>
              <a:rPr lang="en-US" sz="2600" dirty="0"/>
              <a:t>Patients with surgery are better psychologically </a:t>
            </a:r>
          </a:p>
        </p:txBody>
      </p:sp>
    </p:spTree>
    <p:extLst>
      <p:ext uri="{BB962C8B-B14F-4D97-AF65-F5344CB8AC3E}">
        <p14:creationId xmlns:p14="http://schemas.microsoft.com/office/powerpoint/2010/main" val="381478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534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83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0782"/>
            <a:ext cx="7239000" cy="1295400"/>
          </a:xfrm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Principle of Radical hysterectomy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None/>
            </a:pPr>
            <a:endParaRPr lang="en-US" i="1" dirty="0" smtClean="0"/>
          </a:p>
          <a:p>
            <a:pPr>
              <a:buFont typeface="Wingdings" pitchFamily="2" charset="2"/>
              <a:buNone/>
            </a:pPr>
            <a:endParaRPr lang="en-US" i="1" dirty="0" smtClean="0"/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pPr>
              <a:buFont typeface="Wingdings" pitchFamily="2" charset="2"/>
              <a:buNone/>
            </a:pPr>
            <a:r>
              <a:rPr lang="en-US" dirty="0" smtClean="0"/>
              <a:t>Radical hysterectomy requires removal of cervix with corpus, parametrium, </a:t>
            </a:r>
            <a:r>
              <a:rPr lang="en-US" dirty="0" err="1" smtClean="0"/>
              <a:t>paracolpos</a:t>
            </a:r>
            <a:r>
              <a:rPr lang="en-US" dirty="0" smtClean="0"/>
              <a:t> and upper </a:t>
            </a:r>
            <a:r>
              <a:rPr lang="en-US" dirty="0" smtClean="0"/>
              <a:t>2 cm </a:t>
            </a:r>
            <a:r>
              <a:rPr lang="en-US" dirty="0" smtClean="0"/>
              <a:t>vagina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Combined with Pelvic node dissection</a:t>
            </a:r>
          </a:p>
        </p:txBody>
      </p:sp>
      <p:pic>
        <p:nvPicPr>
          <p:cNvPr id="57348" name="Picture 4" descr="hyster_ss_fi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65"/>
          <a:stretch>
            <a:fillRect/>
          </a:stretch>
        </p:blipFill>
        <p:spPr bwMode="auto">
          <a:xfrm>
            <a:off x="5334000" y="1600200"/>
            <a:ext cx="3352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609600" y="1905000"/>
            <a:ext cx="41148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i="1">
                <a:solidFill>
                  <a:prstClr val="black"/>
                </a:solidFill>
              </a:rPr>
              <a:t>Central tumour removed with adequate margin of normal tissue</a:t>
            </a:r>
          </a:p>
        </p:txBody>
      </p:sp>
    </p:spTree>
    <p:extLst>
      <p:ext uri="{BB962C8B-B14F-4D97-AF65-F5344CB8AC3E}">
        <p14:creationId xmlns:p14="http://schemas.microsoft.com/office/powerpoint/2010/main" val="23303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9396" name="Picture 4" descr="anu &amp; booboo 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609600"/>
            <a:ext cx="7162800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249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pPr eaLnBrk="1" hangingPunct="1"/>
            <a:r>
              <a:rPr lang="en-US" sz="4800" dirty="0" smtClean="0"/>
              <a:t>Concurrent </a:t>
            </a:r>
            <a:r>
              <a:rPr lang="en-US" sz="4800" dirty="0" err="1" smtClean="0"/>
              <a:t>ChemoRadiation</a:t>
            </a:r>
            <a:endParaRPr lang="en-US" sz="4800" dirty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ln>
            <a:solidFill>
              <a:schemeClr val="tx2"/>
            </a:solidFill>
          </a:ln>
        </p:spPr>
        <p:txBody>
          <a:bodyPr>
            <a:normAutofit lnSpcReduction="10000"/>
          </a:bodyPr>
          <a:lstStyle/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sz="2800" dirty="0" smtClean="0"/>
              <a:t>Chemo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sz="2800" dirty="0" err="1" smtClean="0"/>
              <a:t>Cisplatin</a:t>
            </a:r>
            <a:r>
              <a:rPr lang="en-US" sz="2800" dirty="0" smtClean="0"/>
              <a:t> 40mg/m</a:t>
            </a:r>
            <a:r>
              <a:rPr lang="en-US" sz="2800" baseline="30000" dirty="0" smtClean="0"/>
              <a:t>2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sz="2800" dirty="0" smtClean="0"/>
              <a:t>External Beam RT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dirty="0" smtClean="0"/>
              <a:t>Whole pelvis - </a:t>
            </a:r>
            <a:r>
              <a:rPr lang="en-US" sz="2800" dirty="0" smtClean="0"/>
              <a:t>4000-6000 </a:t>
            </a:r>
            <a:r>
              <a:rPr lang="en-US" sz="2800" dirty="0" err="1" smtClean="0"/>
              <a:t>cGy</a:t>
            </a:r>
            <a:endParaRPr lang="en-US" sz="2800" dirty="0" smtClean="0"/>
          </a:p>
          <a:p>
            <a:pPr lvl="3" eaLnBrk="1" hangingPunct="1">
              <a:lnSpc>
                <a:spcPct val="120000"/>
              </a:lnSpc>
              <a:buFontTx/>
              <a:buNone/>
            </a:pPr>
            <a:r>
              <a:rPr lang="en-US" sz="2800" dirty="0" smtClean="0"/>
              <a:t>Over 4-5 weeks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sz="2800" dirty="0" smtClean="0"/>
              <a:t>Brachytherapy	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dirty="0" err="1" smtClean="0"/>
              <a:t>Intracavitary</a:t>
            </a:r>
            <a:r>
              <a:rPr lang="en-US" dirty="0" smtClean="0"/>
              <a:t> HDR</a:t>
            </a:r>
          </a:p>
          <a:p>
            <a:pPr lvl="1" eaLnBrk="1" hangingPunct="1">
              <a:lnSpc>
                <a:spcPct val="120000"/>
              </a:lnSpc>
              <a:buFontTx/>
              <a:buNone/>
            </a:pPr>
            <a:r>
              <a:rPr lang="en-US" dirty="0" smtClean="0"/>
              <a:t>8Gy in 3 sittings</a:t>
            </a:r>
          </a:p>
        </p:txBody>
      </p:sp>
    </p:spTree>
    <p:extLst>
      <p:ext uri="{BB962C8B-B14F-4D97-AF65-F5344CB8AC3E}">
        <p14:creationId xmlns:p14="http://schemas.microsoft.com/office/powerpoint/2010/main" val="192177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 anchor="ctr"/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Five-Year Survival: Cervix</a:t>
            </a:r>
          </a:p>
        </p:txBody>
      </p:sp>
      <p:graphicFrame>
        <p:nvGraphicFramePr>
          <p:cNvPr id="63491" name="Object 3"/>
          <p:cNvGraphicFramePr>
            <a:graphicFrameLocks noGrp="1"/>
          </p:cNvGraphicFramePr>
          <p:nvPr>
            <p:ph type="chart" idx="1"/>
          </p:nvPr>
        </p:nvGraphicFramePr>
        <p:xfrm>
          <a:off x="1543050" y="1841500"/>
          <a:ext cx="7446963" cy="4011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Chart" r:id="rId3" imgW="8686800" imgH="4165600" progId="MSGraph.Chart.5">
                  <p:embed/>
                </p:oleObj>
              </mc:Choice>
              <mc:Fallback>
                <p:oleObj name="Chart" r:id="rId3" imgW="8686800" imgH="4165600" progId="MSGraph.Chart.5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1841500"/>
                        <a:ext cx="7446963" cy="4011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068638" y="5822950"/>
            <a:ext cx="5241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>
              <a:defRPr/>
            </a:pPr>
            <a:r>
              <a:rPr lang="en-US" sz="20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/>
              </a:rPr>
              <a:t>from Grigsby, P.W., et.al Radiother Oncol 12:289, 1988</a:t>
            </a:r>
          </a:p>
        </p:txBody>
      </p:sp>
    </p:spTree>
    <p:extLst>
      <p:ext uri="{BB962C8B-B14F-4D97-AF65-F5344CB8AC3E}">
        <p14:creationId xmlns:p14="http://schemas.microsoft.com/office/powerpoint/2010/main" val="3768219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 idx="4294967295"/>
          </p:nvPr>
        </p:nvSpPr>
        <p:spPr>
          <a:xfrm>
            <a:off x="623888" y="2971800"/>
            <a:ext cx="6615112" cy="7635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Endometrial cancers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35084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 dirty="0" smtClean="0"/>
              <a:t>Diagnostic Evaluation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12"/>
            <a:ext cx="4038600" cy="4852975"/>
          </a:xfrm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u="sng" dirty="0" smtClean="0"/>
              <a:t>Confirm with histopathology</a:t>
            </a:r>
          </a:p>
          <a:p>
            <a:r>
              <a:rPr lang="en-IN" dirty="0" smtClean="0"/>
              <a:t>Endometrial Biopsy </a:t>
            </a:r>
          </a:p>
          <a:p>
            <a:r>
              <a:rPr lang="en-IN" dirty="0" smtClean="0"/>
              <a:t>D&amp;C- if biopsy inconclusive</a:t>
            </a:r>
          </a:p>
          <a:p>
            <a:r>
              <a:rPr lang="en-IN" dirty="0" smtClean="0"/>
              <a:t>Hysteroscopy - if still inconclusive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 Look for-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/>
              <a:t>Histological subtype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 smtClean="0"/>
              <a:t>Grade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76400"/>
            <a:ext cx="3505200" cy="223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91000"/>
            <a:ext cx="3505200" cy="2262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09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3400" dirty="0"/>
              <a:t>Diagnosis – Cancer Endometrium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5072062" cy="4038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b="1" dirty="0"/>
              <a:t>MRI</a:t>
            </a:r>
          </a:p>
          <a:p>
            <a:pPr>
              <a:buFont typeface="Wingdings" pitchFamily="2" charset="2"/>
              <a:buNone/>
            </a:pPr>
            <a:r>
              <a:rPr lang="en-US" dirty="0"/>
              <a:t> </a:t>
            </a:r>
            <a:r>
              <a:rPr lang="en-US" dirty="0" smtClean="0"/>
              <a:t>Better </a:t>
            </a:r>
            <a:r>
              <a:rPr lang="en-US" dirty="0"/>
              <a:t>predictor of </a:t>
            </a:r>
            <a:r>
              <a:rPr lang="en-US" dirty="0" err="1"/>
              <a:t>myometrial</a:t>
            </a:r>
            <a:r>
              <a:rPr lang="en-US" dirty="0"/>
              <a:t> invasion and cervical </a:t>
            </a:r>
            <a:r>
              <a:rPr lang="en-US" dirty="0" smtClean="0"/>
              <a:t>involvement</a:t>
            </a:r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r>
              <a:rPr lang="en-US" dirty="0"/>
              <a:t>Useful if planning </a:t>
            </a:r>
            <a:r>
              <a:rPr lang="en-US" dirty="0" smtClean="0"/>
              <a:t> </a:t>
            </a:r>
            <a:r>
              <a:rPr lang="en-US" dirty="0"/>
              <a:t>treatment</a:t>
            </a:r>
          </a:p>
        </p:txBody>
      </p:sp>
      <p:pic>
        <p:nvPicPr>
          <p:cNvPr id="56325" name="Picture 5" descr="336139-402329-75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0" y="1752600"/>
            <a:ext cx="3043238" cy="4038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176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Pre surgical prognostic factors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Stage at diagnosis</a:t>
            </a:r>
          </a:p>
          <a:p>
            <a:r>
              <a:rPr lang="en-US" dirty="0" smtClean="0"/>
              <a:t>Histological grade</a:t>
            </a:r>
          </a:p>
          <a:p>
            <a:r>
              <a:rPr lang="en-US" dirty="0" err="1" smtClean="0"/>
              <a:t>Myometrial</a:t>
            </a:r>
            <a:r>
              <a:rPr lang="en-US" dirty="0" smtClean="0"/>
              <a:t> invasion and cervical involvement</a:t>
            </a:r>
          </a:p>
          <a:p>
            <a:r>
              <a:rPr lang="en-US" dirty="0" smtClean="0"/>
              <a:t>Lymph node involvement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 smtClean="0">
                <a:solidFill>
                  <a:srgbClr val="CC0099"/>
                </a:solidFill>
              </a:rPr>
              <a:t>The stage of cancer endometrium at initial diagnosis is the most important prognostic factor</a:t>
            </a:r>
            <a:endParaRPr lang="en-US" i="1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0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Surgical Staging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GB" dirty="0" smtClean="0"/>
              <a:t>Staging in endometrial cancer is always surgical- Open/ Laparoscopic</a:t>
            </a:r>
          </a:p>
          <a:p>
            <a:pPr eaLnBrk="1" hangingPunct="1"/>
            <a:r>
              <a:rPr lang="en-GB" dirty="0" smtClean="0"/>
              <a:t>Total abdominal hysterectomy and bilateral </a:t>
            </a:r>
            <a:r>
              <a:rPr lang="en-GB" dirty="0" err="1" smtClean="0"/>
              <a:t>salpingooophorectomy</a:t>
            </a:r>
            <a:r>
              <a:rPr lang="en-GB" dirty="0" smtClean="0"/>
              <a:t> is the treatment of choice</a:t>
            </a:r>
          </a:p>
          <a:p>
            <a:pPr eaLnBrk="1" hangingPunct="1"/>
            <a:r>
              <a:rPr lang="en-GB" dirty="0" smtClean="0"/>
              <a:t>In all high risk cases pelvic and </a:t>
            </a:r>
            <a:r>
              <a:rPr lang="en-GB" dirty="0" err="1" smtClean="0"/>
              <a:t>paraaortic</a:t>
            </a:r>
            <a:r>
              <a:rPr lang="en-GB" dirty="0" smtClean="0"/>
              <a:t> lymphadenectomy is advisable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655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Surgical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Basic surgical treatment </a:t>
            </a:r>
          </a:p>
          <a:p>
            <a:pPr lvl="1"/>
            <a:r>
              <a:rPr lang="en-US" dirty="0" smtClean="0"/>
              <a:t>Cytology</a:t>
            </a:r>
          </a:p>
          <a:p>
            <a:pPr lvl="1"/>
            <a:r>
              <a:rPr lang="en-US" dirty="0" smtClean="0"/>
              <a:t>Total hysterectomy</a:t>
            </a:r>
          </a:p>
          <a:p>
            <a:pPr lvl="1"/>
            <a:r>
              <a:rPr lang="en-US" dirty="0" smtClean="0"/>
              <a:t>Bilateral </a:t>
            </a:r>
            <a:r>
              <a:rPr lang="en-US" dirty="0" err="1" smtClean="0"/>
              <a:t>salpingooophorectomy</a:t>
            </a:r>
            <a:endParaRPr lang="en-US" dirty="0" smtClean="0"/>
          </a:p>
          <a:p>
            <a:pPr lvl="1"/>
            <a:r>
              <a:rPr lang="en-US" dirty="0" smtClean="0"/>
              <a:t>Pelvic , </a:t>
            </a:r>
            <a:r>
              <a:rPr lang="en-US" dirty="0" err="1" smtClean="0"/>
              <a:t>para</a:t>
            </a:r>
            <a:r>
              <a:rPr lang="en-US" dirty="0" smtClean="0"/>
              <a:t> aortic LND</a:t>
            </a:r>
          </a:p>
          <a:p>
            <a:pPr marL="0" indent="0">
              <a:buNone/>
            </a:pPr>
            <a:r>
              <a:rPr lang="en-US" dirty="0" smtClean="0"/>
              <a:t>Stage 2 cancers</a:t>
            </a:r>
          </a:p>
          <a:p>
            <a:pPr lvl="1"/>
            <a:r>
              <a:rPr lang="en-US" dirty="0" smtClean="0"/>
              <a:t>Radical hysterectomy for </a:t>
            </a:r>
            <a:r>
              <a:rPr lang="en-US" dirty="0" err="1" smtClean="0"/>
              <a:t>parametrial</a:t>
            </a:r>
            <a:r>
              <a:rPr lang="en-US" dirty="0" smtClean="0"/>
              <a:t> resection</a:t>
            </a:r>
          </a:p>
          <a:p>
            <a:pPr marL="0" indent="0">
              <a:buNone/>
            </a:pPr>
            <a:r>
              <a:rPr lang="en-US" dirty="0" smtClean="0"/>
              <a:t>Type 2 cancers – Clear cell, Serous </a:t>
            </a:r>
            <a:r>
              <a:rPr lang="en-US" dirty="0" err="1" smtClean="0"/>
              <a:t>ca</a:t>
            </a:r>
            <a:endParaRPr lang="en-US" dirty="0" smtClean="0"/>
          </a:p>
          <a:p>
            <a:pPr lvl="1"/>
            <a:r>
              <a:rPr lang="en-US" dirty="0" err="1" smtClean="0"/>
              <a:t>Omentectomy</a:t>
            </a:r>
            <a:r>
              <a:rPr lang="en-US" dirty="0" smtClean="0"/>
              <a:t>, peritoneal biopsies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5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4000" dirty="0" smtClean="0"/>
              <a:t>Can we identify a subset of patients who will not benefit from </a:t>
            </a:r>
            <a:r>
              <a:rPr lang="en-US" sz="4000" dirty="0" err="1" smtClean="0"/>
              <a:t>lymphadenectomy</a:t>
            </a:r>
            <a:r>
              <a:rPr lang="en-US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Criteria indicative of low risk of nodal </a:t>
            </a:r>
            <a:r>
              <a:rPr lang="en-US" dirty="0" err="1" smtClean="0"/>
              <a:t>mets</a:t>
            </a:r>
            <a:endParaRPr lang="en-US" dirty="0" smtClean="0"/>
          </a:p>
          <a:p>
            <a:r>
              <a:rPr lang="en-US" dirty="0" smtClean="0"/>
              <a:t>Well or moderately differentiated</a:t>
            </a:r>
          </a:p>
          <a:p>
            <a:r>
              <a:rPr lang="en-US" dirty="0" smtClean="0"/>
              <a:t>&lt; 50 % </a:t>
            </a:r>
            <a:r>
              <a:rPr lang="en-US" dirty="0" err="1" smtClean="0"/>
              <a:t>myometrial</a:t>
            </a:r>
            <a:r>
              <a:rPr lang="en-US" dirty="0" smtClean="0"/>
              <a:t> infiltration</a:t>
            </a:r>
          </a:p>
          <a:p>
            <a:r>
              <a:rPr lang="en-US" dirty="0" err="1" smtClean="0"/>
              <a:t>Tumour</a:t>
            </a:r>
            <a:r>
              <a:rPr lang="en-US" dirty="0" smtClean="0"/>
              <a:t> size &lt; 2 cm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Pre operative MRI</a:t>
            </a:r>
          </a:p>
          <a:p>
            <a:pPr>
              <a:buNone/>
            </a:pPr>
            <a:r>
              <a:rPr lang="en-US" dirty="0" smtClean="0"/>
              <a:t>Intra operative frozen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784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Lymphadenectomy – indications…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12"/>
            <a:ext cx="8229600" cy="3886193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Low risk – 1A Gr 1/2  </a:t>
            </a:r>
          </a:p>
          <a:p>
            <a:pPr lvl="1"/>
            <a:r>
              <a:rPr lang="en-US" dirty="0" smtClean="0"/>
              <a:t> No lymphadenectomy</a:t>
            </a:r>
          </a:p>
          <a:p>
            <a:r>
              <a:rPr lang="en-US" dirty="0" smtClean="0"/>
              <a:t>Intermediate risk -  1B Gr1&amp;2, 1A gr3 </a:t>
            </a:r>
          </a:p>
          <a:p>
            <a:pPr lvl="1"/>
            <a:r>
              <a:rPr lang="en-US" dirty="0" smtClean="0"/>
              <a:t> lymphadenectomy can be considered</a:t>
            </a:r>
          </a:p>
          <a:p>
            <a:r>
              <a:rPr lang="en-US" dirty="0" smtClean="0"/>
              <a:t>High risk – 1B Gr 3 &amp; Non </a:t>
            </a:r>
            <a:r>
              <a:rPr lang="en-US" dirty="0" err="1" smtClean="0"/>
              <a:t>endometriod</a:t>
            </a:r>
            <a:endParaRPr lang="en-US" dirty="0" smtClean="0"/>
          </a:p>
          <a:p>
            <a:pPr marL="399934" lvl="1" indent="0">
              <a:buNone/>
            </a:pPr>
            <a:r>
              <a:rPr lang="en-US" dirty="0"/>
              <a:t> </a:t>
            </a:r>
            <a:r>
              <a:rPr lang="en-US" dirty="0" smtClean="0"/>
              <a:t>    - lymphadenectomy recommended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If Lymphadenectomy- Pelvic &amp; </a:t>
            </a:r>
            <a:r>
              <a:rPr lang="en-US" dirty="0" err="1" smtClean="0"/>
              <a:t>Paraaortic</a:t>
            </a:r>
            <a:r>
              <a:rPr lang="en-US" dirty="0" smtClean="0"/>
              <a:t> needed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902036"/>
            <a:ext cx="60198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97"/>
          <a:stretch/>
        </p:blipFill>
        <p:spPr bwMode="auto">
          <a:xfrm>
            <a:off x="314760" y="5562600"/>
            <a:ext cx="1846984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r>
              <a:rPr lang="en-US" sz="3600" dirty="0" smtClean="0"/>
              <a:t>Update on surgery in endometrial cancer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dirty="0" smtClean="0"/>
              <a:t>GOG LAP2 trial – Surgical staging by laparoscopy safe</a:t>
            </a:r>
          </a:p>
          <a:p>
            <a:endParaRPr lang="en-US" dirty="0"/>
          </a:p>
          <a:p>
            <a:r>
              <a:rPr lang="en-US" dirty="0" smtClean="0"/>
              <a:t>Sentinel node biopsy for early stage endometrial cancer</a:t>
            </a:r>
          </a:p>
          <a:p>
            <a:pPr lvl="1"/>
            <a:r>
              <a:rPr lang="en-US" dirty="0" smtClean="0"/>
              <a:t>SENTI – ENDO published in 2011</a:t>
            </a:r>
          </a:p>
          <a:p>
            <a:pPr lvl="1"/>
            <a:r>
              <a:rPr lang="en-US" dirty="0" smtClean="0"/>
              <a:t>Sensitivity &amp; NPV 100%</a:t>
            </a:r>
          </a:p>
          <a:p>
            <a:pPr lvl="1"/>
            <a:r>
              <a:rPr lang="en-US" dirty="0" smtClean="0"/>
              <a:t>Correctly identifies </a:t>
            </a:r>
            <a:r>
              <a:rPr lang="en-US" dirty="0" err="1" smtClean="0"/>
              <a:t>pt</a:t>
            </a:r>
            <a:r>
              <a:rPr lang="en-US" dirty="0" smtClean="0"/>
              <a:t> for adjuvant treatment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Surgical management of cervical cancers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7031" t="18750" r="8594" b="14583"/>
          <a:stretch>
            <a:fillRect/>
          </a:stretch>
        </p:blipFill>
        <p:spPr bwMode="auto">
          <a:xfrm>
            <a:off x="457200" y="228600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8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 w="285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Ovarian preservation in endometrial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Ovaries can be preserved if…</a:t>
            </a:r>
          </a:p>
          <a:p>
            <a:pPr lvl="1"/>
            <a:r>
              <a:rPr lang="en-US" dirty="0" smtClean="0"/>
              <a:t>&lt; 45 years</a:t>
            </a:r>
          </a:p>
          <a:p>
            <a:pPr lvl="1"/>
            <a:r>
              <a:rPr lang="en-US" dirty="0" smtClean="0"/>
              <a:t>Low risk &lt;50% MI, Grade 1, </a:t>
            </a:r>
            <a:r>
              <a:rPr lang="en-US" dirty="0" err="1" smtClean="0"/>
              <a:t>endometriod</a:t>
            </a:r>
            <a:endParaRPr lang="en-US" dirty="0" smtClean="0"/>
          </a:p>
          <a:p>
            <a:pPr lvl="1"/>
            <a:r>
              <a:rPr lang="en-US" dirty="0" smtClean="0"/>
              <a:t>No extra uterine disease</a:t>
            </a:r>
          </a:p>
          <a:p>
            <a:pPr marL="457064" lvl="1" indent="0">
              <a:buNone/>
            </a:pP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Salpingectomy should be done</a:t>
            </a:r>
          </a:p>
          <a:p>
            <a:r>
              <a:rPr lang="en-US" dirty="0" smtClean="0"/>
              <a:t>Not recommended if family history/ BRCA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9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3400" dirty="0"/>
              <a:t>Cancer endometrium - summary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TAH, BSO alone in early stage</a:t>
            </a:r>
          </a:p>
          <a:p>
            <a:endParaRPr lang="en-US" dirty="0"/>
          </a:p>
          <a:p>
            <a:r>
              <a:rPr lang="en-US" dirty="0"/>
              <a:t>LN dissection, Adjuvant RT - with high risk features</a:t>
            </a:r>
          </a:p>
          <a:p>
            <a:endParaRPr lang="en-US" dirty="0"/>
          </a:p>
          <a:p>
            <a:r>
              <a:rPr lang="en-US" dirty="0" err="1"/>
              <a:t>Cytoreductive</a:t>
            </a:r>
            <a:r>
              <a:rPr lang="en-US" dirty="0"/>
              <a:t> surgery followed by chemo RT in advanced cases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8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828800"/>
          </a:xfrm>
          <a:ln>
            <a:solidFill>
              <a:schemeClr val="accent1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Improving gynaecological cancer care</a:t>
            </a:r>
            <a:br>
              <a:rPr lang="en-US" sz="3600" dirty="0" smtClean="0"/>
            </a:br>
            <a:r>
              <a:rPr lang="en-US" sz="3600" dirty="0" smtClean="0"/>
              <a:t> –    Role of MDTs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2468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" t="19810"/>
          <a:stretch/>
        </p:blipFill>
        <p:spPr bwMode="auto">
          <a:xfrm>
            <a:off x="401782" y="2514600"/>
            <a:ext cx="8235032" cy="382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874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ChangeArrowheads="1"/>
          </p:cNvSpPr>
          <p:nvPr/>
        </p:nvSpPr>
        <p:spPr bwMode="auto">
          <a:xfrm>
            <a:off x="4876800" y="2971800"/>
            <a:ext cx="2667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>
                <a:solidFill>
                  <a:prstClr val="white"/>
                </a:solidFill>
                <a:latin typeface="Arial" charset="0"/>
              </a:rPr>
              <a:t>Thank you</a:t>
            </a:r>
          </a:p>
        </p:txBody>
      </p:sp>
      <p:sp>
        <p:nvSpPr>
          <p:cNvPr id="92163" name="Oval 3" descr="Picture1"/>
          <p:cNvSpPr>
            <a:spLocks noChangeArrowheads="1"/>
          </p:cNvSpPr>
          <p:nvPr/>
        </p:nvSpPr>
        <p:spPr bwMode="auto">
          <a:xfrm>
            <a:off x="2667000" y="1447800"/>
            <a:ext cx="3886200" cy="36576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2164" name="AutoShape 4"/>
          <p:cNvSpPr>
            <a:spLocks noChangeArrowheads="1"/>
          </p:cNvSpPr>
          <p:nvPr/>
        </p:nvSpPr>
        <p:spPr bwMode="auto">
          <a:xfrm>
            <a:off x="1333500" y="2735659"/>
            <a:ext cx="6553200" cy="1081881"/>
          </a:xfrm>
          <a:prstGeom prst="roundRect">
            <a:avLst>
              <a:gd name="adj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000" i="1" dirty="0">
                <a:solidFill>
                  <a:srgbClr val="660033"/>
                </a:solidFill>
                <a:latin typeface="Lucida Calligraphy" pitchFamily="66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201215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Early cervical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cancer</a:t>
            </a:r>
            <a:r>
              <a:rPr lang="en-US" dirty="0" err="1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vical</a:t>
            </a:r>
            <a:r>
              <a:rPr lang="en-US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cancer</a:t>
            </a:r>
            <a:endParaRPr lang="en-US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365760" indent="-2560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Stage IA1	  Stromal invasion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upto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3mm in depth </a:t>
            </a:r>
            <a:endParaRPr 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marL="365760" indent="-2560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Stage IA2	  Stromal invasion 3-5 mm in depth </a:t>
            </a:r>
          </a:p>
          <a:p>
            <a:pPr marL="365760" indent="-2560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Stage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IB	  Clinical lesions confined to the cervix                    	         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      or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pre-clinical lesions &gt;stage IA2</a:t>
            </a:r>
          </a:p>
          <a:p>
            <a:pPr marL="365760" indent="-2560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Stage IB1	  Lesions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  <a:sym typeface="Symbol" pitchFamily="18" charset="2"/>
              </a:rPr>
              <a:t>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2 cm</a:t>
            </a:r>
          </a:p>
          <a:p>
            <a:pPr marL="365760" indent="-256032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Stage IB2            2-4 cm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3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Pretreatment evaluation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spcBef>
                <a:spcPct val="20000"/>
              </a:spcBef>
              <a:buClrTx/>
              <a:buSzTx/>
              <a:buFontTx/>
              <a:buChar char="•"/>
              <a:defRPr/>
            </a:pPr>
            <a:r>
              <a:rPr lang="en-US" sz="2800" kern="0" dirty="0">
                <a:latin typeface="Verdana" pitchFamily="34" charset="0"/>
              </a:rPr>
              <a:t>Pelvic </a:t>
            </a:r>
            <a:r>
              <a:rPr lang="en-US" sz="2800" kern="0" dirty="0" smtClean="0">
                <a:latin typeface="Verdana" pitchFamily="34" charset="0"/>
              </a:rPr>
              <a:t>examination</a:t>
            </a:r>
          </a:p>
          <a:p>
            <a:pPr marL="342900" indent="-342900" eaLnBrk="1" hangingPunct="1">
              <a:spcBef>
                <a:spcPct val="20000"/>
              </a:spcBef>
              <a:buClrTx/>
              <a:buSzTx/>
              <a:buFontTx/>
              <a:buChar char="•"/>
              <a:defRPr/>
            </a:pPr>
            <a:endParaRPr lang="en-US" sz="2800" kern="0" dirty="0" smtClean="0">
              <a:latin typeface="Verdana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Tx/>
              <a:buSzTx/>
              <a:buFontTx/>
              <a:buChar char="•"/>
              <a:defRPr/>
            </a:pPr>
            <a:r>
              <a:rPr lang="en-US" sz="2800" kern="0" dirty="0" smtClean="0">
                <a:latin typeface="Verdana" pitchFamily="34" charset="0"/>
              </a:rPr>
              <a:t>Cervical smear</a:t>
            </a:r>
          </a:p>
          <a:p>
            <a:pPr marL="342900" indent="-342900" eaLnBrk="1" hangingPunct="1">
              <a:spcBef>
                <a:spcPct val="20000"/>
              </a:spcBef>
              <a:buClrTx/>
              <a:buSzTx/>
              <a:buFontTx/>
              <a:buChar char="•"/>
              <a:defRPr/>
            </a:pPr>
            <a:endParaRPr lang="en-US" sz="2800" kern="0" dirty="0" smtClean="0">
              <a:latin typeface="Verdana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Tx/>
              <a:buSzTx/>
              <a:buFontTx/>
              <a:buChar char="•"/>
              <a:defRPr/>
            </a:pPr>
            <a:r>
              <a:rPr lang="en-US" sz="2800" kern="0" dirty="0" smtClean="0">
                <a:latin typeface="Verdana" pitchFamily="34" charset="0"/>
              </a:rPr>
              <a:t>Colposcopy and biopsy              </a:t>
            </a:r>
          </a:p>
          <a:p>
            <a:pPr marL="342900" indent="-342900" eaLnBrk="1" hangingPunct="1">
              <a:spcBef>
                <a:spcPct val="20000"/>
              </a:spcBef>
              <a:buClrTx/>
              <a:buSzTx/>
              <a:buFontTx/>
              <a:buChar char="•"/>
              <a:defRPr/>
            </a:pPr>
            <a:endParaRPr lang="en-US" sz="2800" kern="0" dirty="0" smtClean="0">
              <a:latin typeface="Verdana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Tx/>
              <a:buSzTx/>
              <a:buFontTx/>
              <a:buChar char="•"/>
              <a:defRPr/>
            </a:pPr>
            <a:r>
              <a:rPr lang="en-US" sz="2800" kern="0" dirty="0" smtClean="0">
                <a:latin typeface="Verdana" pitchFamily="34" charset="0"/>
              </a:rPr>
              <a:t>Conization</a:t>
            </a:r>
          </a:p>
          <a:p>
            <a:pPr marL="0" indent="0" eaLnBrk="1" hangingPunct="1">
              <a:spcBef>
                <a:spcPct val="20000"/>
              </a:spcBef>
              <a:buClrTx/>
              <a:buSzTx/>
              <a:buFont typeface="Wingdings 3" pitchFamily="18" charset="2"/>
              <a:buNone/>
              <a:defRPr/>
            </a:pPr>
            <a:endParaRPr lang="en-US" sz="2800" kern="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47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Micro invasive disease – diagnosed by </a:t>
            </a:r>
            <a:r>
              <a:rPr lang="en-US" dirty="0" err="1" smtClean="0"/>
              <a:t>conisation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10" b="2809"/>
          <a:stretch/>
        </p:blipFill>
        <p:spPr bwMode="auto">
          <a:xfrm>
            <a:off x="1143001" y="2296838"/>
            <a:ext cx="5334000" cy="4027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98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latin typeface="Verdana" pitchFamily="34" charset="0"/>
              </a:rPr>
              <a:t>Stage Ia1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latin typeface="Verdana" pitchFamily="34" charset="0"/>
              </a:rPr>
              <a:t>Microinvasive disease </a:t>
            </a:r>
          </a:p>
          <a:p>
            <a:pPr eaLnBrk="1" hangingPunct="1">
              <a:defRPr/>
            </a:pPr>
            <a:endParaRPr lang="en-US" sz="2800" dirty="0">
              <a:latin typeface="Verdana" pitchFamily="34" charset="0"/>
            </a:endParaRPr>
          </a:p>
          <a:p>
            <a:pPr eaLnBrk="1" hangingPunct="1">
              <a:defRPr/>
            </a:pPr>
            <a:r>
              <a:rPr lang="en-US" sz="2800" dirty="0" smtClean="0">
                <a:latin typeface="Verdana" pitchFamily="34" charset="0"/>
              </a:rPr>
              <a:t>Incidence of lymph node metastasis&lt;1%</a:t>
            </a:r>
          </a:p>
          <a:p>
            <a:pPr eaLnBrk="1" hangingPunct="1">
              <a:defRPr/>
            </a:pPr>
            <a:endParaRPr lang="en-US" sz="2800" dirty="0" smtClean="0">
              <a:latin typeface="Verdana" pitchFamily="34" charset="0"/>
            </a:endParaRPr>
          </a:p>
          <a:p>
            <a:pPr eaLnBrk="1" hangingPunct="1">
              <a:defRPr/>
            </a:pPr>
            <a:r>
              <a:rPr lang="en-US" sz="2800" dirty="0" smtClean="0"/>
              <a:t>pelvic lymphadenectomy is not necessary</a:t>
            </a:r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r>
              <a:rPr lang="en-US" sz="2800" dirty="0" err="1" smtClean="0"/>
              <a:t>Conisation</a:t>
            </a:r>
            <a:r>
              <a:rPr lang="en-US" sz="2800" dirty="0" smtClean="0"/>
              <a:t>/  Simple hysterectomy</a:t>
            </a:r>
          </a:p>
          <a:p>
            <a:pPr eaLnBrk="1" hangingPunct="1">
              <a:defRPr/>
            </a:pPr>
            <a:endParaRPr lang="en-US" sz="2800" dirty="0"/>
          </a:p>
          <a:p>
            <a:pPr eaLnBrk="1" hangingPunct="1">
              <a:defRPr/>
            </a:pPr>
            <a:endParaRPr lang="en-US" sz="2800" dirty="0" smtClean="0"/>
          </a:p>
          <a:p>
            <a:pPr eaLnBrk="1" hangingPunct="1">
              <a:defRPr/>
            </a:pPr>
            <a:endParaRPr lang="en-US" sz="2800" dirty="0" smtClean="0">
              <a:latin typeface="Verdana" pitchFamily="34" charset="0"/>
            </a:endParaRPr>
          </a:p>
          <a:p>
            <a:pPr marL="109537" indent="0" eaLnBrk="1" hangingPunct="1">
              <a:buFont typeface="Wingdings 3" pitchFamily="18" charset="2"/>
              <a:buNone/>
              <a:defRPr/>
            </a:pPr>
            <a:endParaRPr lang="en-US" sz="28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5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latin typeface="Verdana" pitchFamily="34" charset="0"/>
              </a:rPr>
              <a:t>Stage 1a2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800" dirty="0" smtClean="0">
                <a:latin typeface="Verdana" pitchFamily="34" charset="0"/>
              </a:rPr>
              <a:t>Type B RH +bilateral pelvic LN dissection</a:t>
            </a:r>
          </a:p>
          <a:p>
            <a:pPr eaLnBrk="1" hangingPunct="1"/>
            <a:endParaRPr lang="en-US" sz="2800" dirty="0" smtClean="0">
              <a:latin typeface="Verdana" pitchFamily="34" charset="0"/>
            </a:endParaRPr>
          </a:p>
          <a:p>
            <a:pPr eaLnBrk="1" hangingPunct="1"/>
            <a:r>
              <a:rPr lang="en-US" sz="2800" dirty="0" smtClean="0">
                <a:latin typeface="Verdana" pitchFamily="34" charset="0"/>
              </a:rPr>
              <a:t>Incidence of LN metastasis is 7-9%</a:t>
            </a:r>
          </a:p>
          <a:p>
            <a:pPr eaLnBrk="1" hangingPunct="1"/>
            <a:endParaRPr lang="en-US" sz="2800" dirty="0" smtClean="0">
              <a:latin typeface="Verdana" pitchFamily="34" charset="0"/>
            </a:endParaRPr>
          </a:p>
          <a:p>
            <a:pPr eaLnBrk="1" hangingPunct="1"/>
            <a:r>
              <a:rPr lang="en-US" sz="2800" dirty="0" smtClean="0">
                <a:latin typeface="Verdana" pitchFamily="34" charset="0"/>
              </a:rPr>
              <a:t>Patients desiring fertility – </a:t>
            </a:r>
          </a:p>
          <a:p>
            <a:pPr eaLnBrk="1" hangingPunct="1">
              <a:buFontTx/>
              <a:buNone/>
            </a:pPr>
            <a:r>
              <a:rPr lang="en-US" sz="2800" dirty="0" smtClean="0">
                <a:latin typeface="Verdana" pitchFamily="34" charset="0"/>
              </a:rPr>
              <a:t>          Radical trachelectomy +BPLND</a:t>
            </a:r>
          </a:p>
          <a:p>
            <a:pPr eaLnBrk="1" hangingPunct="1">
              <a:buFontTx/>
              <a:buNone/>
            </a:pPr>
            <a:endParaRPr lang="en-US" sz="2800" dirty="0" smtClean="0">
              <a:latin typeface="Verdana" pitchFamily="34" charset="0"/>
            </a:endParaRPr>
          </a:p>
          <a:p>
            <a:pPr eaLnBrk="1" hangingPunct="1"/>
            <a:r>
              <a:rPr lang="en-US" sz="2800" dirty="0" smtClean="0">
                <a:latin typeface="Verdana" pitchFamily="34" charset="0"/>
              </a:rPr>
              <a:t>Medically unfit patients –</a:t>
            </a:r>
          </a:p>
          <a:p>
            <a:pPr eaLnBrk="1" hangingPunct="1">
              <a:buFontTx/>
              <a:buNone/>
            </a:pPr>
            <a:r>
              <a:rPr lang="en-US" sz="2800" dirty="0" smtClean="0">
                <a:latin typeface="Verdana" pitchFamily="34" charset="0"/>
              </a:rPr>
              <a:t>          Radical RT</a:t>
            </a:r>
          </a:p>
        </p:txBody>
      </p:sp>
    </p:spTree>
    <p:extLst>
      <p:ext uri="{BB962C8B-B14F-4D97-AF65-F5344CB8AC3E}">
        <p14:creationId xmlns:p14="http://schemas.microsoft.com/office/powerpoint/2010/main" val="404185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162800" cy="12954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Principle of treatment 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Single modality treatment</a:t>
            </a:r>
          </a:p>
          <a:p>
            <a:pPr algn="ctr">
              <a:buFont typeface="Wingdings" pitchFamily="2" charset="2"/>
              <a:buNone/>
            </a:pPr>
            <a:r>
              <a:rPr lang="en-US" i="1" dirty="0">
                <a:solidFill>
                  <a:srgbClr val="FF9900"/>
                </a:solidFill>
              </a:rPr>
              <a:t>Surgery or Radiotherapy</a:t>
            </a:r>
          </a:p>
          <a:p>
            <a:pPr algn="ctr">
              <a:buFont typeface="Wingdings" pitchFamily="2" charset="2"/>
              <a:buNone/>
            </a:pPr>
            <a:r>
              <a:rPr lang="en-US" i="1" dirty="0">
                <a:solidFill>
                  <a:srgbClr val="FF9900"/>
                </a:solidFill>
              </a:rPr>
              <a:t>Never both</a:t>
            </a:r>
          </a:p>
          <a:p>
            <a:r>
              <a:rPr lang="en-US" dirty="0"/>
              <a:t>Combination of surgery and radiotherapy- doubles complications</a:t>
            </a:r>
          </a:p>
          <a:p>
            <a:r>
              <a:rPr lang="en-US" dirty="0"/>
              <a:t>Ideal patient selection</a:t>
            </a:r>
          </a:p>
        </p:txBody>
      </p:sp>
    </p:spTree>
    <p:extLst>
      <p:ext uri="{BB962C8B-B14F-4D97-AF65-F5344CB8AC3E}">
        <p14:creationId xmlns:p14="http://schemas.microsoft.com/office/powerpoint/2010/main" val="262693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657</Words>
  <Application>Microsoft Office PowerPoint</Application>
  <PresentationFormat>On-screen Show (4:3)</PresentationFormat>
  <Paragraphs>181</Paragraphs>
  <Slides>35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1_Office Theme</vt:lpstr>
      <vt:lpstr>Chart</vt:lpstr>
      <vt:lpstr>GYNAECOGICAL CANCERS: CLINICAL PRACTICE GUIDELINES</vt:lpstr>
      <vt:lpstr>PowerPoint Presentation</vt:lpstr>
      <vt:lpstr>Surgical management of cervical cancers</vt:lpstr>
      <vt:lpstr>Early cervical cancervical cancer</vt:lpstr>
      <vt:lpstr>Pretreatment evaluation</vt:lpstr>
      <vt:lpstr>Micro invasive disease – diagnosed by conisation</vt:lpstr>
      <vt:lpstr>Stage Ia1</vt:lpstr>
      <vt:lpstr>Stage 1a2</vt:lpstr>
      <vt:lpstr>Principle of treatment </vt:lpstr>
      <vt:lpstr>Stage IB1,B2 and IIA1</vt:lpstr>
      <vt:lpstr>PowerPoint Presentation</vt:lpstr>
      <vt:lpstr>Imaging</vt:lpstr>
      <vt:lpstr>Treatment options</vt:lpstr>
      <vt:lpstr>Early Cervical Cancer- Surgery vs radiotherapy</vt:lpstr>
      <vt:lpstr>Surgery vs radiotherapy</vt:lpstr>
      <vt:lpstr>PowerPoint Presentation</vt:lpstr>
      <vt:lpstr>Principle of Radical hysterectomy</vt:lpstr>
      <vt:lpstr>PowerPoint Presentation</vt:lpstr>
      <vt:lpstr>Concurrent ChemoRadiation</vt:lpstr>
      <vt:lpstr>Five-Year Survival: Cervix</vt:lpstr>
      <vt:lpstr>Endometrial cancers</vt:lpstr>
      <vt:lpstr>Diagnostic Evaluation</vt:lpstr>
      <vt:lpstr>Diagnosis – Cancer Endometrium</vt:lpstr>
      <vt:lpstr>Pre surgical prognostic factors</vt:lpstr>
      <vt:lpstr>Surgical Staging</vt:lpstr>
      <vt:lpstr>Surgical management</vt:lpstr>
      <vt:lpstr>Can we identify a subset of patients who will not benefit from lymphadenectomy?</vt:lpstr>
      <vt:lpstr>Lymphadenectomy – indications…</vt:lpstr>
      <vt:lpstr>Update on surgery in endometrial cancer</vt:lpstr>
      <vt:lpstr>PowerPoint Presentation</vt:lpstr>
      <vt:lpstr>PowerPoint Presentation</vt:lpstr>
      <vt:lpstr>Ovarian preservation in endometrial cancer</vt:lpstr>
      <vt:lpstr>Cancer endometrium - summary</vt:lpstr>
      <vt:lpstr>Improving gynaecological cancer care  –    Role of MDTs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2020-10-04T01:27:46Z</dcterms:created>
  <dcterms:modified xsi:type="dcterms:W3CDTF">2020-10-04T01:33:47Z</dcterms:modified>
</cp:coreProperties>
</file>